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4"/>
  </p:notesMasterIdLst>
  <p:handoutMasterIdLst>
    <p:handoutMasterId r:id="rId75"/>
  </p:handoutMasterIdLst>
  <p:sldIdLst>
    <p:sldId id="328" r:id="rId3"/>
    <p:sldId id="319" r:id="rId4"/>
    <p:sldId id="320" r:id="rId5"/>
    <p:sldId id="338" r:id="rId6"/>
    <p:sldId id="339" r:id="rId7"/>
    <p:sldId id="340" r:id="rId8"/>
    <p:sldId id="341" r:id="rId9"/>
    <p:sldId id="326" r:id="rId10"/>
    <p:sldId id="364" r:id="rId11"/>
    <p:sldId id="414" r:id="rId12"/>
    <p:sldId id="391" r:id="rId13"/>
    <p:sldId id="401" r:id="rId14"/>
    <p:sldId id="402" r:id="rId15"/>
    <p:sldId id="359" r:id="rId16"/>
    <p:sldId id="421" r:id="rId17"/>
    <p:sldId id="321" r:id="rId18"/>
    <p:sldId id="353" r:id="rId19"/>
    <p:sldId id="354" r:id="rId20"/>
    <p:sldId id="350" r:id="rId21"/>
    <p:sldId id="355" r:id="rId22"/>
    <p:sldId id="337" r:id="rId23"/>
    <p:sldId id="349" r:id="rId24"/>
    <p:sldId id="356" r:id="rId25"/>
    <p:sldId id="422" r:id="rId26"/>
    <p:sldId id="362" r:id="rId27"/>
    <p:sldId id="348" r:id="rId28"/>
    <p:sldId id="392" r:id="rId29"/>
    <p:sldId id="390" r:id="rId30"/>
    <p:sldId id="406" r:id="rId31"/>
    <p:sldId id="409" r:id="rId32"/>
    <p:sldId id="410" r:id="rId33"/>
    <p:sldId id="407" r:id="rId34"/>
    <p:sldId id="408" r:id="rId35"/>
    <p:sldId id="411" r:id="rId36"/>
    <p:sldId id="412" r:id="rId37"/>
    <p:sldId id="413" r:id="rId38"/>
    <p:sldId id="417" r:id="rId39"/>
    <p:sldId id="424" r:id="rId40"/>
    <p:sldId id="419" r:id="rId41"/>
    <p:sldId id="423" r:id="rId42"/>
    <p:sldId id="403" r:id="rId43"/>
    <p:sldId id="398" r:id="rId44"/>
    <p:sldId id="386" r:id="rId45"/>
    <p:sldId id="426" r:id="rId46"/>
    <p:sldId id="387" r:id="rId47"/>
    <p:sldId id="427" r:id="rId48"/>
    <p:sldId id="428" r:id="rId49"/>
    <p:sldId id="371" r:id="rId50"/>
    <p:sldId id="438" r:id="rId51"/>
    <p:sldId id="429" r:id="rId52"/>
    <p:sldId id="437" r:id="rId53"/>
    <p:sldId id="436" r:id="rId54"/>
    <p:sldId id="372" r:id="rId55"/>
    <p:sldId id="381" r:id="rId56"/>
    <p:sldId id="376" r:id="rId57"/>
    <p:sldId id="378" r:id="rId58"/>
    <p:sldId id="431" r:id="rId59"/>
    <p:sldId id="380" r:id="rId60"/>
    <p:sldId id="379" r:id="rId61"/>
    <p:sldId id="382" r:id="rId62"/>
    <p:sldId id="440" r:id="rId63"/>
    <p:sldId id="383" r:id="rId64"/>
    <p:sldId id="384" r:id="rId65"/>
    <p:sldId id="432" r:id="rId66"/>
    <p:sldId id="435" r:id="rId67"/>
    <p:sldId id="434" r:id="rId68"/>
    <p:sldId id="433" r:id="rId69"/>
    <p:sldId id="374" r:id="rId70"/>
    <p:sldId id="375" r:id="rId71"/>
    <p:sldId id="425" r:id="rId72"/>
    <p:sldId id="439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A1A"/>
    <a:srgbClr val="972D83"/>
    <a:srgbClr val="00A6D6"/>
    <a:srgbClr val="A14D33"/>
    <a:srgbClr val="2F387F"/>
    <a:srgbClr val="4B3681"/>
    <a:srgbClr val="E1C400"/>
    <a:srgbClr val="008891"/>
    <a:srgbClr val="6B8689"/>
    <a:srgbClr val="EBD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96" autoAdjust="0"/>
    <p:restoredTop sz="83838" autoAdjust="0"/>
  </p:normalViewPr>
  <p:slideViewPr>
    <p:cSldViewPr snapToGrid="0" snapToObjects="1">
      <p:cViewPr varScale="1">
        <p:scale>
          <a:sx n="119" d="100"/>
          <a:sy n="119" d="100"/>
        </p:scale>
        <p:origin x="773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5A989-4AA1-E441-BD87-B2998961218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C3AA0-0127-1F48-84B6-5EC0961FA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3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If you look at this hallway</a:t>
            </a:r>
            <a:r>
              <a:rPr lang="nl-NL" baseline="0" dirty="0" smtClean="0"/>
              <a:t>, the lights are all on. But nobody is there, so all light is wasted....</a:t>
            </a:r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Different ways to do this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90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Best</a:t>
            </a:r>
            <a:r>
              <a:rPr lang="nl-NL" baseline="0" dirty="0" smtClean="0"/>
              <a:t> environment representation with the least amount of noise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1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4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2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Q</a:t>
            </a:r>
            <a:r>
              <a:rPr lang="nl-NL" baseline="0" dirty="0" smtClean="0"/>
              <a:t> = Worse when less light is used</a:t>
            </a:r>
          </a:p>
          <a:p>
            <a:r>
              <a:rPr lang="nl-NL" baseline="0" dirty="0" smtClean="0"/>
              <a:t>Best method is filtered sum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33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How do we determine the threshold,</a:t>
            </a:r>
            <a:r>
              <a:rPr lang="nl-NL" baseline="0" dirty="0" smtClean="0"/>
              <a:t> to clasify the data with?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0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81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13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0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So how are we going to</a:t>
            </a:r>
            <a:r>
              <a:rPr lang="nl-NL" baseline="0" dirty="0" smtClean="0"/>
              <a:t> dim the light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There are two ways to controll the amount of light outputed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Heigth, Albedo,</a:t>
            </a:r>
            <a:r>
              <a:rPr lang="nl-NL" baseline="0" dirty="0" smtClean="0"/>
              <a:t> vertical distance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2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First state steady state, then say that</a:t>
            </a:r>
            <a:r>
              <a:rPr lang="nl-NL" baseline="0" dirty="0" smtClean="0"/>
              <a:t> it can change, up or down</a:t>
            </a:r>
          </a:p>
          <a:p>
            <a:r>
              <a:rPr lang="nl-NL" baseline="0" dirty="0" smtClean="0"/>
              <a:t>Better one super interesting case, than more trvial.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First state steady state, then say that</a:t>
            </a:r>
            <a:r>
              <a:rPr lang="nl-NL" baseline="0" dirty="0" smtClean="0"/>
              <a:t> it can change, up or down</a:t>
            </a:r>
          </a:p>
          <a:p>
            <a:r>
              <a:rPr lang="nl-NL" baseline="0" dirty="0" smtClean="0"/>
              <a:t>Better one super interesting case, than more trvial.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7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Two key message”s: different pulses and frequency spectrum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0.png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NL" sz="4400" dirty="0" smtClean="0"/>
              <a:t>Sensing human activity</a:t>
            </a:r>
            <a:br>
              <a:rPr lang="nl-NL" sz="4400" dirty="0" smtClean="0"/>
            </a:br>
            <a:r>
              <a:rPr lang="nl-NL" sz="4400" dirty="0" smtClean="0"/>
              <a:t>with dark light</a:t>
            </a:r>
            <a:endParaRPr lang="en-GB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2597990"/>
            <a:ext cx="7067378" cy="1025802"/>
          </a:xfrm>
        </p:spPr>
        <p:txBody>
          <a:bodyPr>
            <a:normAutofit/>
          </a:bodyPr>
          <a:lstStyle/>
          <a:p>
            <a:pPr algn="ctr"/>
            <a:r>
              <a:rPr lang="nl-NL" dirty="0" smtClean="0"/>
              <a:t>Hajo Kleingeld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2192" y="452695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Supervisor: Marco Zuniga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997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2889" y="2394551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0692" y="2394549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Receiver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48495" y="2394554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3197528" y="3936637"/>
            <a:ext cx="2074189" cy="94539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GB" dirty="0"/>
          </a:p>
        </p:txBody>
      </p:sp>
      <p:cxnSp>
        <p:nvCxnSpPr>
          <p:cNvPr id="15" name="Curved Connector 14"/>
          <p:cNvCxnSpPr>
            <a:stCxn id="6" idx="2"/>
            <a:endCxn id="10" idx="2"/>
          </p:cNvCxnSpPr>
          <p:nvPr/>
        </p:nvCxnSpPr>
        <p:spPr>
          <a:xfrm rot="16200000" flipH="1">
            <a:off x="2424871" y="3636677"/>
            <a:ext cx="1348357" cy="196957"/>
          </a:xfrm>
          <a:prstGeom prst="curvedConnector2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6"/>
            <a:endCxn id="7" idx="2"/>
          </p:cNvCxnSpPr>
          <p:nvPr/>
        </p:nvCxnSpPr>
        <p:spPr>
          <a:xfrm flipV="1">
            <a:off x="5271717" y="3060976"/>
            <a:ext cx="116657" cy="1348359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>
            <a:off x="6016055" y="2727763"/>
            <a:ext cx="1132440" cy="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endCxn id="6" idx="0"/>
          </p:cNvCxnSpPr>
          <p:nvPr/>
        </p:nvCxnSpPr>
        <p:spPr>
          <a:xfrm rot="10800000" flipV="1">
            <a:off x="3000571" y="1282537"/>
            <a:ext cx="2464876" cy="1112013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9" idx="0"/>
          </p:cNvCxnSpPr>
          <p:nvPr/>
        </p:nvCxnSpPr>
        <p:spPr>
          <a:xfrm rot="16200000" flipV="1">
            <a:off x="6064803" y="683180"/>
            <a:ext cx="1112018" cy="2310730"/>
          </a:xfrm>
          <a:prstGeom prst="curvedConnector2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13638" y="891094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Detection or no detection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3050384" y="34187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Light</a:t>
            </a:r>
            <a:endParaRPr lang="en-GB" dirty="0"/>
          </a:p>
        </p:txBody>
      </p:sp>
      <p:sp>
        <p:nvSpPr>
          <p:cNvPr id="51" name="TextBox 50"/>
          <p:cNvSpPr txBox="1"/>
          <p:nvPr/>
        </p:nvSpPr>
        <p:spPr>
          <a:xfrm>
            <a:off x="5388373" y="342524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Reflection</a:t>
            </a:r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6170202" y="235843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76813" y="61020"/>
            <a:ext cx="7106464" cy="857250"/>
          </a:xfrm>
        </p:spPr>
        <p:txBody>
          <a:bodyPr/>
          <a:lstStyle/>
          <a:p>
            <a:r>
              <a:rPr lang="nl-NL" dirty="0" smtClean="0"/>
              <a:t>Overview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2572260" y="3406517"/>
            <a:ext cx="4164047" cy="1604077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  <a:p>
            <a:pPr algn="ctr"/>
            <a:endParaRPr lang="nl-NL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26365" y="2276425"/>
            <a:ext cx="3943837" cy="964783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b="1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nl-NL" sz="2800" b="1" dirty="0" smtClean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03751" y="2257700"/>
            <a:ext cx="1477182" cy="96478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sz="2800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nl-NL" sz="28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64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368513" y="3037841"/>
            <a:ext cx="0" cy="2177339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477575" y="3037840"/>
            <a:ext cx="265954" cy="210566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558375" y="3037842"/>
            <a:ext cx="630080" cy="210565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7650952" y="3037841"/>
            <a:ext cx="962032" cy="2105659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058548" y="1185619"/>
            <a:ext cx="0" cy="313840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225984" y="1185619"/>
            <a:ext cx="171713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sz="2400" b="1" dirty="0" smtClean="0">
                <a:solidFill>
                  <a:srgbClr val="FF0000"/>
                </a:solidFill>
              </a:rPr>
              <a:t>H = 280cm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058548" y="4324027"/>
            <a:ext cx="3099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055965" y="1185618"/>
            <a:ext cx="3099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106464" cy="3486122"/>
          </a:xfrm>
        </p:spPr>
        <p:txBody>
          <a:bodyPr/>
          <a:lstStyle/>
          <a:p>
            <a:r>
              <a:rPr lang="nl-NL" dirty="0" smtClean="0"/>
              <a:t>Persons vary in:</a:t>
            </a:r>
          </a:p>
          <a:p>
            <a:pPr lvl="1"/>
            <a:r>
              <a:rPr lang="nl-NL" dirty="0" smtClean="0"/>
              <a:t>Height</a:t>
            </a:r>
          </a:p>
          <a:p>
            <a:pPr lvl="1"/>
            <a:r>
              <a:rPr lang="nl-NL" dirty="0" smtClean="0"/>
              <a:t>Path</a:t>
            </a:r>
          </a:p>
          <a:p>
            <a:pPr lvl="1"/>
            <a:r>
              <a:rPr lang="nl-NL" dirty="0" smtClean="0"/>
              <a:t>Albedo</a:t>
            </a:r>
          </a:p>
          <a:p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/>
          <a:lstStyle/>
          <a:p>
            <a:r>
              <a:rPr lang="nl-NL" dirty="0" smtClean="0"/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682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Model results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92" y="1097311"/>
            <a:ext cx="7519306" cy="37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5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Model results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92" y="1097311"/>
            <a:ext cx="7519306" cy="37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Model results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93" y="1159326"/>
            <a:ext cx="4198064" cy="31473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463" y="1159326"/>
            <a:ext cx="4182969" cy="31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5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2889" y="2394551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0692" y="2394549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Receiver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48495" y="2394554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3197528" y="3936637"/>
            <a:ext cx="2074189" cy="94539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GB" dirty="0"/>
          </a:p>
        </p:txBody>
      </p:sp>
      <p:cxnSp>
        <p:nvCxnSpPr>
          <p:cNvPr id="15" name="Curved Connector 14"/>
          <p:cNvCxnSpPr>
            <a:stCxn id="6" idx="2"/>
            <a:endCxn id="10" idx="2"/>
          </p:cNvCxnSpPr>
          <p:nvPr/>
        </p:nvCxnSpPr>
        <p:spPr>
          <a:xfrm rot="16200000" flipH="1">
            <a:off x="2424871" y="3636677"/>
            <a:ext cx="1348357" cy="196957"/>
          </a:xfrm>
          <a:prstGeom prst="curvedConnector2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6"/>
            <a:endCxn id="7" idx="2"/>
          </p:cNvCxnSpPr>
          <p:nvPr/>
        </p:nvCxnSpPr>
        <p:spPr>
          <a:xfrm flipV="1">
            <a:off x="5271717" y="3060976"/>
            <a:ext cx="116657" cy="1348359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>
            <a:off x="6016055" y="2727763"/>
            <a:ext cx="1132440" cy="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endCxn id="6" idx="0"/>
          </p:cNvCxnSpPr>
          <p:nvPr/>
        </p:nvCxnSpPr>
        <p:spPr>
          <a:xfrm rot="10800000" flipV="1">
            <a:off x="3000571" y="1282537"/>
            <a:ext cx="2464876" cy="1112013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9" idx="0"/>
          </p:cNvCxnSpPr>
          <p:nvPr/>
        </p:nvCxnSpPr>
        <p:spPr>
          <a:xfrm rot="16200000" flipV="1">
            <a:off x="6064803" y="683180"/>
            <a:ext cx="1112018" cy="2310730"/>
          </a:xfrm>
          <a:prstGeom prst="curvedConnector2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13638" y="891094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Detection or no detection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3050384" y="34187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Light</a:t>
            </a:r>
            <a:endParaRPr lang="en-GB" dirty="0"/>
          </a:p>
        </p:txBody>
      </p:sp>
      <p:sp>
        <p:nvSpPr>
          <p:cNvPr id="51" name="TextBox 50"/>
          <p:cNvSpPr txBox="1"/>
          <p:nvPr/>
        </p:nvSpPr>
        <p:spPr>
          <a:xfrm>
            <a:off x="5388373" y="342524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Reflection</a:t>
            </a:r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6170202" y="235843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76813" y="61020"/>
            <a:ext cx="7106464" cy="857250"/>
          </a:xfrm>
        </p:spPr>
        <p:txBody>
          <a:bodyPr/>
          <a:lstStyle/>
          <a:p>
            <a:r>
              <a:rPr lang="nl-NL" dirty="0" smtClean="0"/>
              <a:t>Overview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2572260" y="3406517"/>
            <a:ext cx="4164047" cy="1604077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  <a:p>
            <a:pPr algn="ctr"/>
            <a:endParaRPr lang="nl-NL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26365" y="2276425"/>
            <a:ext cx="3943837" cy="964783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b="1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nl-NL" sz="2800" b="1" dirty="0" smtClean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03751" y="2257700"/>
            <a:ext cx="1477182" cy="96478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sz="2800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nl-NL" sz="28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947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Test setup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61" y="120741"/>
            <a:ext cx="2990042" cy="224253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61" y="2521041"/>
            <a:ext cx="2981456" cy="22360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Settings:</a:t>
            </a:r>
          </a:p>
          <a:p>
            <a:pPr lvl="1"/>
            <a:r>
              <a:rPr lang="nl-NL" dirty="0"/>
              <a:t>Intensity</a:t>
            </a:r>
          </a:p>
          <a:p>
            <a:pPr lvl="1"/>
            <a:r>
              <a:rPr lang="nl-NL" dirty="0"/>
              <a:t>Sensitivity</a:t>
            </a:r>
          </a:p>
          <a:p>
            <a:pPr lvl="1"/>
            <a:r>
              <a:rPr lang="nl-NL" dirty="0" smtClean="0"/>
              <a:t>T-on</a:t>
            </a:r>
            <a:endParaRPr lang="nl-NL" dirty="0" smtClean="0"/>
          </a:p>
          <a:p>
            <a:r>
              <a:rPr lang="nl-NL" dirty="0" smtClean="0"/>
              <a:t>Features</a:t>
            </a:r>
            <a:endParaRPr lang="nl-NL" dirty="0"/>
          </a:p>
          <a:p>
            <a:pPr marL="457200" lvl="1" indent="0">
              <a:buNone/>
            </a:pPr>
            <a:endParaRPr lang="nl-NL" dirty="0" smtClean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83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Flash features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65" y="936134"/>
            <a:ext cx="7499552" cy="37517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17925" y="1066449"/>
                <a:ext cx="51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925" y="1066449"/>
                <a:ext cx="51674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706" r="-4706" b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3" idx="3"/>
          </p:cNvCxnSpPr>
          <p:nvPr/>
        </p:nvCxnSpPr>
        <p:spPr>
          <a:xfrm>
            <a:off x="5034670" y="1204949"/>
            <a:ext cx="612716" cy="33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4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Flash features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66" y="936134"/>
            <a:ext cx="7499550" cy="37517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17925" y="1066449"/>
                <a:ext cx="51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925" y="1066449"/>
                <a:ext cx="51674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706" r="-4706" b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3" idx="3"/>
          </p:cNvCxnSpPr>
          <p:nvPr/>
        </p:nvCxnSpPr>
        <p:spPr>
          <a:xfrm>
            <a:off x="5034670" y="1204949"/>
            <a:ext cx="612716" cy="33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743130" y="1600488"/>
            <a:ext cx="892506" cy="49276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94069" y="1461988"/>
                <a:ext cx="549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69" y="1461988"/>
                <a:ext cx="54906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4444" r="-4444" b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0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Flash features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65" y="936134"/>
            <a:ext cx="7499552" cy="37517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17925" y="1066449"/>
                <a:ext cx="51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925" y="1066449"/>
                <a:ext cx="51674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706" r="-4706" b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5034670" y="1204949"/>
            <a:ext cx="612716" cy="33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43130" y="1600488"/>
            <a:ext cx="892506" cy="49276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94069" y="1461988"/>
                <a:ext cx="549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69" y="1461988"/>
                <a:ext cx="54906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4444" r="-4444" b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30334" y="1627451"/>
                <a:ext cx="14233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𝐹𝑖𝑙𝑡𝑒𝑟𝑒𝑑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334" y="1627451"/>
                <a:ext cx="14233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419" r="-1282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7695142" y="1904450"/>
            <a:ext cx="346861" cy="804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73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Flash features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66" y="936134"/>
            <a:ext cx="7499550" cy="37517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17925" y="1066449"/>
                <a:ext cx="516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925" y="1066449"/>
                <a:ext cx="51674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706" r="-4706" b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5034670" y="1204949"/>
            <a:ext cx="612716" cy="334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43130" y="1600488"/>
            <a:ext cx="892506" cy="49276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94069" y="1461988"/>
                <a:ext cx="549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69" y="1461988"/>
                <a:ext cx="54906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4444" r="-4444" b="-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7695131" y="1904450"/>
            <a:ext cx="334846" cy="804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43589" y="2910625"/>
            <a:ext cx="2092817" cy="5924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30334" y="1627451"/>
                <a:ext cx="14233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𝐹𝑖𝑙𝑡𝑒𝑟𝑒𝑑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334" y="1627451"/>
                <a:ext cx="14233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419" r="-1282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820251" y="2708531"/>
                <a:ext cx="14556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𝐹𝑖𝑙𝑡𝑒𝑟𝑒𝑑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251" y="2708531"/>
                <a:ext cx="145565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361" r="-1681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7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Consecutive flash features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65" y="936134"/>
            <a:ext cx="7499552" cy="3751776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45" y="1064695"/>
            <a:ext cx="7509660" cy="37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0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45" y="1064695"/>
            <a:ext cx="7509660" cy="375683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0473" y="1468301"/>
                <a:ext cx="4060599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𝑃𝐷</m:t>
                          </m:r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NL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𝐸𝑣𝑒𝑛𝑡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nl-NL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𝐸𝑣𝑒𝑛𝑡</m:t>
                                  </m:r>
                                </m:sub>
                              </m:s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𝑁𝑜𝐸𝑣𝑒𝑛𝑡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473" y="1468301"/>
                <a:ext cx="4060599" cy="5866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4681220" y="3662045"/>
            <a:ext cx="0" cy="294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81220" y="4049395"/>
            <a:ext cx="0" cy="33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05020" y="4037965"/>
            <a:ext cx="1473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05020" y="3956685"/>
            <a:ext cx="1473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05020" y="3409107"/>
                <a:ext cx="204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020" y="3409107"/>
                <a:ext cx="20441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4706" r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/>
          <a:lstStyle/>
          <a:p>
            <a:r>
              <a:rPr lang="nl-NL" dirty="0" smtClean="0"/>
              <a:t>Consecutive flash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426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48" y="1838162"/>
            <a:ext cx="8001000" cy="213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02610" y="3473689"/>
            <a:ext cx="1590541" cy="34129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870572" y="1339334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Bright light,</a:t>
            </a:r>
          </a:p>
          <a:p>
            <a:r>
              <a:rPr lang="nl-NL" dirty="0" smtClean="0"/>
              <a:t>normal sensitivity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530340" y="1294901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Low light,</a:t>
            </a:r>
          </a:p>
          <a:p>
            <a:r>
              <a:rPr lang="nl-NL" dirty="0" smtClean="0"/>
              <a:t>High sensitivity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1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2889" y="2394551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0692" y="2394549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Receiver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48495" y="2394554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3197528" y="3936637"/>
            <a:ext cx="2074189" cy="94539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GB" dirty="0"/>
          </a:p>
        </p:txBody>
      </p:sp>
      <p:cxnSp>
        <p:nvCxnSpPr>
          <p:cNvPr id="15" name="Curved Connector 14"/>
          <p:cNvCxnSpPr>
            <a:stCxn id="6" idx="2"/>
            <a:endCxn id="10" idx="2"/>
          </p:cNvCxnSpPr>
          <p:nvPr/>
        </p:nvCxnSpPr>
        <p:spPr>
          <a:xfrm rot="16200000" flipH="1">
            <a:off x="2424871" y="3636677"/>
            <a:ext cx="1348357" cy="196957"/>
          </a:xfrm>
          <a:prstGeom prst="curvedConnector2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6"/>
            <a:endCxn id="7" idx="2"/>
          </p:cNvCxnSpPr>
          <p:nvPr/>
        </p:nvCxnSpPr>
        <p:spPr>
          <a:xfrm flipV="1">
            <a:off x="5271717" y="3060976"/>
            <a:ext cx="116657" cy="1348359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>
            <a:off x="6016055" y="2727763"/>
            <a:ext cx="1132440" cy="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endCxn id="6" idx="0"/>
          </p:cNvCxnSpPr>
          <p:nvPr/>
        </p:nvCxnSpPr>
        <p:spPr>
          <a:xfrm rot="10800000" flipV="1">
            <a:off x="3000571" y="1282537"/>
            <a:ext cx="2464876" cy="1112013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9" idx="0"/>
          </p:cNvCxnSpPr>
          <p:nvPr/>
        </p:nvCxnSpPr>
        <p:spPr>
          <a:xfrm rot="16200000" flipV="1">
            <a:off x="6064803" y="683180"/>
            <a:ext cx="1112018" cy="2310730"/>
          </a:xfrm>
          <a:prstGeom prst="curvedConnector2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13638" y="891094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Detection or no detection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3050384" y="34187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Light</a:t>
            </a:r>
            <a:endParaRPr lang="en-GB" dirty="0"/>
          </a:p>
        </p:txBody>
      </p:sp>
      <p:sp>
        <p:nvSpPr>
          <p:cNvPr id="51" name="TextBox 50"/>
          <p:cNvSpPr txBox="1"/>
          <p:nvPr/>
        </p:nvSpPr>
        <p:spPr>
          <a:xfrm>
            <a:off x="5388373" y="342524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Reflection</a:t>
            </a:r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6170202" y="235843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76813" y="61020"/>
            <a:ext cx="7106464" cy="857250"/>
          </a:xfrm>
        </p:spPr>
        <p:txBody>
          <a:bodyPr/>
          <a:lstStyle/>
          <a:p>
            <a:r>
              <a:rPr lang="nl-NL" dirty="0" smtClean="0"/>
              <a:t>Overview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2572260" y="3406517"/>
            <a:ext cx="4164047" cy="1604077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  <a:p>
            <a:pPr algn="ctr"/>
            <a:endParaRPr lang="nl-NL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26365" y="2276425"/>
            <a:ext cx="3943837" cy="964783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b="1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nl-NL" sz="2800" b="1" dirty="0" smtClean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03751" y="2257700"/>
            <a:ext cx="1477182" cy="96478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sz="2800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nl-NL" sz="28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1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36" y="1379220"/>
            <a:ext cx="7927704" cy="26425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4600" y="1864189"/>
            <a:ext cx="4465320" cy="142329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/>
          <a:lstStyle/>
          <a:p>
            <a:r>
              <a:rPr lang="nl-NL" dirty="0" smtClean="0"/>
              <a:t>Noise 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52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Noise sources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40" y="965511"/>
            <a:ext cx="7553459" cy="377874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8397" y="3093947"/>
                <a:ext cx="451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𝐸𝑎𝑐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397" y="3093947"/>
                <a:ext cx="45179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2162" r="-1351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64701" y="1957853"/>
                <a:ext cx="638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01" y="1957853"/>
                <a:ext cx="63850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7619" r="-285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371241" y="3549112"/>
            <a:ext cx="503695" cy="1195143"/>
          </a:xfrm>
          <a:prstGeom prst="ellipse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033648" y="2171864"/>
            <a:ext cx="503695" cy="2121167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404888" y="3406477"/>
            <a:ext cx="896196" cy="747069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623089" y="1823993"/>
            <a:ext cx="856280" cy="59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67782" y="1484186"/>
                <a:ext cx="6380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𝐸𝑑𝑐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782" y="1484186"/>
                <a:ext cx="63805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874936" y="3913762"/>
            <a:ext cx="5517396" cy="392184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95195" y="3618305"/>
                <a:ext cx="790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95" y="3618305"/>
                <a:ext cx="790153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6202" t="-2222" r="-10078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646869" y="3665349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The</a:t>
            </a:r>
          </a:p>
          <a:p>
            <a:r>
              <a:rPr lang="nl-NL" dirty="0" smtClean="0"/>
              <a:t>signal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78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5" grpId="0"/>
      <p:bldP spid="17" grpId="0" animBg="1"/>
      <p:bldP spid="19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Lowpass filter</a:t>
            </a:r>
          </a:p>
          <a:p>
            <a:r>
              <a:rPr lang="nl-NL" dirty="0" smtClean="0"/>
              <a:t>Highpass filter</a:t>
            </a:r>
          </a:p>
          <a:p>
            <a:r>
              <a:rPr lang="nl-NL" dirty="0" smtClean="0"/>
              <a:t>Moving average</a:t>
            </a:r>
            <a:endParaRPr lang="nl-NL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96" y="0"/>
            <a:ext cx="7927704" cy="26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96" y="0"/>
            <a:ext cx="7927704" cy="264256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96" y="2438939"/>
            <a:ext cx="7927704" cy="26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4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b="0" dirty="0" smtClean="0"/>
                  <a:t>Threshold: </a:t>
                </a:r>
                <a14:m>
                  <m:oMath xmlns:m="http://schemas.openxmlformats.org/officeDocument/2006/math"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573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46" y="1049558"/>
            <a:ext cx="6968583" cy="3486149"/>
          </a:xfrm>
        </p:spPr>
      </p:pic>
      <p:cxnSp>
        <p:nvCxnSpPr>
          <p:cNvPr id="12" name="Straight Arrow Connector 11"/>
          <p:cNvCxnSpPr/>
          <p:nvPr/>
        </p:nvCxnSpPr>
        <p:spPr>
          <a:xfrm>
            <a:off x="3030338" y="1843730"/>
            <a:ext cx="228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61421" y="1508391"/>
                <a:ext cx="423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421" y="1508391"/>
                <a:ext cx="42383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3043" r="-5797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3030338" y="1843730"/>
            <a:ext cx="0" cy="1588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16338" y="1843730"/>
            <a:ext cx="0" cy="15273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75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8" y="637505"/>
            <a:ext cx="8632921" cy="41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46" y="1049558"/>
            <a:ext cx="6968583" cy="34861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b="0" dirty="0" smtClean="0"/>
                  <a:t>Threshold: </a:t>
                </a:r>
                <a14:m>
                  <m:oMath xmlns:m="http://schemas.openxmlformats.org/officeDocument/2006/math"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573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3030338" y="1843730"/>
            <a:ext cx="228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961421" y="1508391"/>
                <a:ext cx="423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421" y="1508391"/>
                <a:ext cx="42383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043" r="-5797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3030338" y="1843730"/>
            <a:ext cx="0" cy="1588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16338" y="1843730"/>
            <a:ext cx="0" cy="15273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182667" y="1785390"/>
            <a:ext cx="516919" cy="572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12053" y="1500972"/>
                <a:ext cx="741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053" y="1500972"/>
                <a:ext cx="74122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738" r="-573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53136" y="4477117"/>
                <a:ext cx="741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136" y="4477117"/>
                <a:ext cx="74122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5738" r="-573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7594365" y="3829998"/>
            <a:ext cx="258460" cy="785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316338" y="2639883"/>
            <a:ext cx="141974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11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b="0" dirty="0" smtClean="0"/>
                  <a:t>Threshold: </a:t>
                </a:r>
                <a14:m>
                  <m:oMath xmlns:m="http://schemas.openxmlformats.org/officeDocument/2006/math"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573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46" y="1049558"/>
            <a:ext cx="6968583" cy="3486149"/>
          </a:xfrm>
        </p:spPr>
      </p:pic>
      <p:cxnSp>
        <p:nvCxnSpPr>
          <p:cNvPr id="10" name="Straight Arrow Connector 9"/>
          <p:cNvCxnSpPr/>
          <p:nvPr/>
        </p:nvCxnSpPr>
        <p:spPr>
          <a:xfrm>
            <a:off x="7182667" y="1785390"/>
            <a:ext cx="682723" cy="1159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74598" y="1500972"/>
                <a:ext cx="1816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𝑑𝑒𝑙𝑎𝑦𝑒𝑑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598" y="1500972"/>
                <a:ext cx="18161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013" r="-4027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274598" y="4478826"/>
                <a:ext cx="1816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𝑑𝑒𝑙𝑎𝑦𝑒𝑑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598" y="4478826"/>
                <a:ext cx="181613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13" t="-2222" r="-4027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V="1">
            <a:off x="7617417" y="3363132"/>
            <a:ext cx="302217" cy="1113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4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12922" y="0"/>
            <a:ext cx="2402237" cy="548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pPr marL="0" indent="0">
              <a:buNone/>
            </a:pPr>
            <a:endParaRPr lang="nl-NL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1" y="1338488"/>
            <a:ext cx="8880244" cy="290123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63106" y="81993"/>
            <a:ext cx="7106464" cy="857250"/>
          </a:xfrm>
        </p:spPr>
        <p:txBody>
          <a:bodyPr/>
          <a:lstStyle/>
          <a:p>
            <a:r>
              <a:rPr lang="nl-NL" dirty="0" smtClean="0"/>
              <a:t>Algorithm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31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Genetic algorithm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Train two versions</a:t>
            </a:r>
          </a:p>
          <a:p>
            <a:pPr lvl="1"/>
            <a:r>
              <a:rPr lang="nl-NL" dirty="0"/>
              <a:t>Wooden floor</a:t>
            </a:r>
          </a:p>
          <a:p>
            <a:pPr lvl="1"/>
            <a:r>
              <a:rPr lang="nl-NL" dirty="0" smtClean="0"/>
              <a:t>Carpet</a:t>
            </a:r>
          </a:p>
          <a:p>
            <a:pPr lvl="1"/>
            <a:endParaRPr lang="nl-NL" dirty="0" smtClean="0"/>
          </a:p>
          <a:p>
            <a:r>
              <a:rPr lang="nl-NL" dirty="0" smtClean="0"/>
              <a:t>Dataset</a:t>
            </a:r>
          </a:p>
          <a:p>
            <a:r>
              <a:rPr lang="nl-NL" dirty="0" smtClean="0"/>
              <a:t>Fitness function</a:t>
            </a:r>
          </a:p>
          <a:p>
            <a:pPr lvl="1"/>
            <a:endParaRPr lang="nl-NL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2038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76439"/>
            <a:ext cx="7106464" cy="857250"/>
          </a:xfrm>
        </p:spPr>
        <p:txBody>
          <a:bodyPr/>
          <a:lstStyle/>
          <a:p>
            <a:r>
              <a:rPr lang="nl-NL" dirty="0" smtClean="0"/>
              <a:t>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876300"/>
            <a:ext cx="7106464" cy="3809972"/>
          </a:xfrm>
        </p:spPr>
        <p:txBody>
          <a:bodyPr/>
          <a:lstStyle/>
          <a:p>
            <a:r>
              <a:rPr lang="nl-NL" dirty="0" smtClean="0"/>
              <a:t>2 Floors</a:t>
            </a:r>
          </a:p>
          <a:p>
            <a:r>
              <a:rPr lang="nl-NL" dirty="0" smtClean="0"/>
              <a:t>3 Lanes</a:t>
            </a:r>
          </a:p>
          <a:p>
            <a:r>
              <a:rPr lang="nl-NL" dirty="0" smtClean="0"/>
              <a:t>5 Colours</a:t>
            </a:r>
          </a:p>
          <a:p>
            <a:r>
              <a:rPr lang="nl-NL" dirty="0" smtClean="0"/>
              <a:t>6 Tries each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95" y="3231396"/>
            <a:ext cx="2179800" cy="1850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24" y="0"/>
            <a:ext cx="28073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712922" y="0"/>
            <a:ext cx="2402237" cy="548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2" y="851202"/>
            <a:ext cx="8569097" cy="4284549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63106" y="82542"/>
            <a:ext cx="7106464" cy="857250"/>
          </a:xfrm>
        </p:spPr>
        <p:txBody>
          <a:bodyPr/>
          <a:lstStyle/>
          <a:p>
            <a:r>
              <a:rPr lang="nl-NL" dirty="0" smtClean="0"/>
              <a:t>Fitness function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206187" y="919008"/>
            <a:ext cx="2338086" cy="329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338085" y="291045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Initialisation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451675" y="282275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Check for FP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132462" y="2829963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Check for TP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72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54031" y="1286922"/>
                <a:ext cx="2798843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𝐹𝑖𝑡𝑛𝑒𝑠𝑠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⋅100%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31" y="1286922"/>
                <a:ext cx="2798843" cy="5167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916634"/>
              </p:ext>
            </p:extLst>
          </p:nvPr>
        </p:nvGraphicFramePr>
        <p:xfrm>
          <a:off x="2887856" y="2239397"/>
          <a:ext cx="4353828" cy="110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/>
                <a:gridCol w="754380"/>
                <a:gridCol w="754380"/>
                <a:gridCol w="500380"/>
                <a:gridCol w="500380"/>
                <a:gridCol w="500380"/>
                <a:gridCol w="473071"/>
              </a:tblGrid>
              <a:tr h="36588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K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-1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Max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442629"/>
                  </p:ext>
                </p:extLst>
              </p:nvPr>
            </p:nvGraphicFramePr>
            <p:xfrm>
              <a:off x="2525390" y="3612212"/>
              <a:ext cx="5667277" cy="1128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5581"/>
                    <a:gridCol w="627380"/>
                    <a:gridCol w="627380"/>
                    <a:gridCol w="386080"/>
                    <a:gridCol w="500380"/>
                    <a:gridCol w="563880"/>
                    <a:gridCol w="640080"/>
                    <a:gridCol w="110651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D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M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T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K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Fitness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𝐴𝐿</m:t>
                                </m:r>
                                <m:sSub>
                                  <m:sSubPr>
                                    <m:ctrlP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𝑤𝑜𝑜𝑑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980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890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7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9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4.5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0.2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91%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𝐴𝐿</m:t>
                                </m:r>
                                <m:sSub>
                                  <m:sSubPr>
                                    <m:ctrlP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𝑐𝑎𝑟𝑝𝑒𝑡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860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980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8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10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5.9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-0.7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83%</a:t>
                          </a:r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442629"/>
                  </p:ext>
                </p:extLst>
              </p:nvPr>
            </p:nvGraphicFramePr>
            <p:xfrm>
              <a:off x="2525390" y="3612212"/>
              <a:ext cx="5667277" cy="1128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5581"/>
                    <a:gridCol w="627380"/>
                    <a:gridCol w="627380"/>
                    <a:gridCol w="386080"/>
                    <a:gridCol w="500380"/>
                    <a:gridCol w="563880"/>
                    <a:gridCol w="640080"/>
                    <a:gridCol w="110651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D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M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T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K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Fitness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3" t="-108197" r="-36984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980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890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7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9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4.5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0.2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91%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3" t="-198438" r="-369849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860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980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8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10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5.9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-0.7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83%</a:t>
                          </a:r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63106" y="82542"/>
            <a:ext cx="7106464" cy="857250"/>
          </a:xfrm>
        </p:spPr>
        <p:txBody>
          <a:bodyPr/>
          <a:lstStyle/>
          <a:p>
            <a:r>
              <a:rPr lang="nl-NL" dirty="0" smtClean="0"/>
              <a:t>Training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5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Evaluation metrics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pPr marL="0" indent="0">
              <a:buNone/>
            </a:pP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853512" y="1200150"/>
                <a:ext cx="7106464" cy="3486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 smtClean="0"/>
                  <a:t>Evaluate on:</a:t>
                </a:r>
              </a:p>
              <a:p>
                <a:pPr lvl="1"/>
                <a:r>
                  <a:rPr lang="nl-NL" dirty="0" smtClean="0"/>
                  <a:t>Recall,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nl-NL" dirty="0" smtClean="0"/>
              </a:p>
              <a:p>
                <a:pPr lvl="1"/>
                <a:r>
                  <a:rPr lang="nl-NL" dirty="0" smtClean="0"/>
                  <a:t>False positive </a:t>
                </a:r>
                <a:r>
                  <a:rPr lang="nl-NL" dirty="0" smtClean="0"/>
                  <a:t>ratio,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nl-NL" dirty="0" smtClean="0"/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12" y="1200150"/>
                <a:ext cx="7106464" cy="3486122"/>
              </a:xfrm>
              <a:prstGeom prst="rect">
                <a:avLst/>
              </a:prstGeom>
              <a:blipFill rotWithShape="0">
                <a:blip r:embed="rId3"/>
                <a:stretch>
                  <a:fillRect l="-1544" t="-1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60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Cross evaluation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8579266"/>
                  </p:ext>
                </p:extLst>
              </p:nvPr>
            </p:nvGraphicFramePr>
            <p:xfrm>
              <a:off x="2603456" y="2832364"/>
              <a:ext cx="4617720" cy="1128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/>
                    <a:gridCol w="1478280"/>
                    <a:gridCol w="13716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sSub>
                                  <m:sSubPr>
                                    <m:ctrlPr>
                                      <a:rPr lang="nl-NL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nl-NL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𝐴𝐿</m:t>
                                </m:r>
                                <m:sSub>
                                  <m:sSubPr>
                                    <m:ctrlP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𝑤𝑜𝑜𝑑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dirty="0" smtClean="0"/>
                            <a:t>90%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dirty="0" smtClean="0"/>
                            <a:t>12%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𝐴𝐿</m:t>
                                </m:r>
                                <m:sSub>
                                  <m:sSubPr>
                                    <m:ctrlP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𝑐𝑎𝑟𝑝𝑒𝑡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dirty="0" smtClean="0"/>
                            <a:t>93%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dirty="0" smtClean="0"/>
                            <a:t>3%</a:t>
                          </a:r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8579266"/>
                  </p:ext>
                </p:extLst>
              </p:nvPr>
            </p:nvGraphicFramePr>
            <p:xfrm>
              <a:off x="2603456" y="2832364"/>
              <a:ext cx="4617720" cy="11286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/>
                    <a:gridCol w="1478280"/>
                    <a:gridCol w="13716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9753" t="-1639" r="-9423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7333" t="-1639" r="-1778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" t="-101639" r="-16275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dirty="0" smtClean="0"/>
                            <a:t>90%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dirty="0" smtClean="0"/>
                            <a:t>12%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" t="-192188" r="-162759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dirty="0" smtClean="0"/>
                            <a:t>93%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dirty="0" smtClean="0"/>
                            <a:t>3%</a:t>
                          </a:r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853512" y="1200150"/>
                <a:ext cx="7106464" cy="3486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𝐴𝐿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𝑤𝑜𝑜𝑑</m:t>
                        </m:r>
                      </m:sub>
                    </m:sSub>
                  </m:oMath>
                </a14:m>
                <a:r>
                  <a:rPr lang="en-GB" dirty="0" smtClean="0"/>
                  <a:t> tested on carpet dataset</a:t>
                </a:r>
              </a:p>
              <a:p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𝐴𝐿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𝑐𝑎𝑟𝑝𝑒𝑡</m:t>
                        </m:r>
                      </m:sub>
                    </m:sSub>
                  </m:oMath>
                </a14:m>
                <a:r>
                  <a:rPr lang="en-GB" dirty="0" smtClean="0"/>
                  <a:t> tested on </a:t>
                </a:r>
                <a:r>
                  <a:rPr lang="en-GB" dirty="0" smtClean="0"/>
                  <a:t>wooden </a:t>
                </a:r>
                <a:r>
                  <a:rPr lang="en-GB" dirty="0" smtClean="0"/>
                  <a:t>dataset</a:t>
                </a:r>
                <a:endParaRPr lang="en-GB" dirty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12" y="1200150"/>
                <a:ext cx="7106464" cy="3486122"/>
              </a:xfrm>
              <a:prstGeom prst="rect">
                <a:avLst/>
              </a:prstGeom>
              <a:blipFill rotWithShape="0">
                <a:blip r:embed="rId3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04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nl-NL" dirty="0" smtClean="0"/>
                  <a:t> and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23" y="1332853"/>
            <a:ext cx="4225598" cy="31679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3" y="1332854"/>
            <a:ext cx="4225598" cy="31679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882982" y="2678808"/>
            <a:ext cx="386364" cy="13394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266092" y="2670219"/>
            <a:ext cx="386364" cy="13394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60" y="4041939"/>
            <a:ext cx="1959984" cy="567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8" y="637505"/>
            <a:ext cx="8632921" cy="41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2889" y="2394551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0692" y="2394549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Receiver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48495" y="2394554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3197528" y="3936637"/>
            <a:ext cx="2074189" cy="94539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GB" dirty="0"/>
          </a:p>
        </p:txBody>
      </p:sp>
      <p:cxnSp>
        <p:nvCxnSpPr>
          <p:cNvPr id="15" name="Curved Connector 14"/>
          <p:cNvCxnSpPr>
            <a:stCxn id="6" idx="2"/>
            <a:endCxn id="10" idx="2"/>
          </p:cNvCxnSpPr>
          <p:nvPr/>
        </p:nvCxnSpPr>
        <p:spPr>
          <a:xfrm rot="16200000" flipH="1">
            <a:off x="2424871" y="3636677"/>
            <a:ext cx="1348357" cy="196957"/>
          </a:xfrm>
          <a:prstGeom prst="curvedConnector2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6"/>
            <a:endCxn id="7" idx="2"/>
          </p:cNvCxnSpPr>
          <p:nvPr/>
        </p:nvCxnSpPr>
        <p:spPr>
          <a:xfrm flipV="1">
            <a:off x="5271717" y="3060976"/>
            <a:ext cx="116657" cy="1348359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>
            <a:off x="6016055" y="2727763"/>
            <a:ext cx="1132440" cy="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endCxn id="6" idx="0"/>
          </p:cNvCxnSpPr>
          <p:nvPr/>
        </p:nvCxnSpPr>
        <p:spPr>
          <a:xfrm rot="10800000" flipV="1">
            <a:off x="3000571" y="1282537"/>
            <a:ext cx="2464876" cy="1112013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9" idx="0"/>
          </p:cNvCxnSpPr>
          <p:nvPr/>
        </p:nvCxnSpPr>
        <p:spPr>
          <a:xfrm rot="16200000" flipV="1">
            <a:off x="6064803" y="683180"/>
            <a:ext cx="1112018" cy="2310730"/>
          </a:xfrm>
          <a:prstGeom prst="curvedConnector2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13638" y="891094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Detection or no detection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3050384" y="34187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Light</a:t>
            </a:r>
            <a:endParaRPr lang="en-GB" dirty="0"/>
          </a:p>
        </p:txBody>
      </p:sp>
      <p:sp>
        <p:nvSpPr>
          <p:cNvPr id="51" name="TextBox 50"/>
          <p:cNvSpPr txBox="1"/>
          <p:nvPr/>
        </p:nvSpPr>
        <p:spPr>
          <a:xfrm>
            <a:off x="5388373" y="342524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Reflection</a:t>
            </a:r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6170202" y="235843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76813" y="61020"/>
            <a:ext cx="7106464" cy="857250"/>
          </a:xfrm>
        </p:spPr>
        <p:txBody>
          <a:bodyPr/>
          <a:lstStyle/>
          <a:p>
            <a:r>
              <a:rPr lang="nl-NL" dirty="0" smtClean="0"/>
              <a:t>Overview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2572260" y="3406517"/>
            <a:ext cx="4164047" cy="1604077"/>
          </a:xfrm>
          <a:prstGeom prst="round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  <a:p>
            <a:pPr algn="ctr"/>
            <a:endParaRPr lang="nl-NL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26365" y="2276425"/>
            <a:ext cx="3943837" cy="964783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b="1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nl-NL" sz="2800" b="1" dirty="0" smtClean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03751" y="2257700"/>
            <a:ext cx="1477182" cy="96478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sz="2800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nl-NL" sz="28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nl-NL" sz="2800" b="1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55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977" y="1063229"/>
            <a:ext cx="7524023" cy="2348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8119" y="1526583"/>
            <a:ext cx="936833" cy="182103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991059" y="1526583"/>
            <a:ext cx="936833" cy="182103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46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977" y="1063229"/>
            <a:ext cx="7524023" cy="2348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Results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4" y="3529325"/>
            <a:ext cx="4370186" cy="22535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27021" y="2535819"/>
            <a:ext cx="1747158" cy="2857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927021" y="2027748"/>
            <a:ext cx="1747158" cy="2900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199424" y="2053627"/>
            <a:ext cx="1747158" cy="2900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199424" y="2547513"/>
            <a:ext cx="1747158" cy="2900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6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NL" dirty="0" smtClean="0"/>
                  <a:t>Proved the </a:t>
                </a:r>
                <a:r>
                  <a:rPr lang="nl-NL" dirty="0"/>
                  <a:t>feasibility of </a:t>
                </a:r>
                <a:r>
                  <a:rPr lang="nl-NL" dirty="0" smtClean="0"/>
                  <a:t>Dark Sensing</a:t>
                </a:r>
                <a:endParaRPr lang="nl-NL" dirty="0"/>
              </a:p>
              <a:p>
                <a:r>
                  <a:rPr lang="nl-NL" dirty="0" smtClean="0">
                    <a:sym typeface="Wingdings" panose="05000000000000000000" pitchFamily="2" charset="2"/>
                  </a:rPr>
                  <a:t>Saved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nl-NL" dirty="0" smtClean="0">
                    <a:sym typeface="Wingdings" panose="05000000000000000000" pitchFamily="2" charset="2"/>
                  </a:rPr>
                  <a:t>96% of light</a:t>
                </a:r>
                <a:r>
                  <a:rPr lang="nl-NL" dirty="0">
                    <a:sym typeface="Wingdings" panose="05000000000000000000" pitchFamily="2" charset="2"/>
                  </a:rPr>
                  <a:t> </a:t>
                </a:r>
                <a:r>
                  <a:rPr lang="nl-NL" dirty="0" smtClean="0">
                    <a:sym typeface="Wingdings" panose="05000000000000000000" pitchFamily="2" charset="2"/>
                  </a:rPr>
                  <a:t>(flash settings)</a:t>
                </a:r>
                <a:endParaRPr lang="nl-NL" dirty="0" smtClean="0"/>
              </a:p>
              <a:p>
                <a:r>
                  <a:rPr lang="nl-NL" dirty="0" smtClean="0">
                    <a:sym typeface="Wingdings" panose="05000000000000000000" pitchFamily="2" charset="2"/>
                  </a:rPr>
                  <a:t>Achieved:</a:t>
                </a:r>
                <a:endParaRPr lang="nl-NL" dirty="0"/>
              </a:p>
              <a:p>
                <a:pPr lvl="1"/>
                <a:r>
                  <a:rPr lang="nl-NL" dirty="0" smtClean="0"/>
                  <a:t>73% recall 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ith</m:t>
                    </m:r>
                    <m:r>
                      <a:rPr lang="nl-NL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=0%</m:t>
                    </m:r>
                  </m:oMath>
                </a14:m>
                <a:endParaRPr lang="nl-NL" dirty="0" smtClean="0"/>
              </a:p>
              <a:p>
                <a:pPr lvl="1"/>
                <a:r>
                  <a:rPr lang="nl-NL" dirty="0" smtClean="0"/>
                  <a:t>90% recall 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ith</m:t>
                    </m:r>
                    <m:r>
                      <a:rPr lang="nl-NL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nl-NL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4" t="-1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2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Future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Improve electronics</a:t>
            </a:r>
          </a:p>
          <a:p>
            <a:r>
              <a:rPr lang="nl-NL" dirty="0" smtClean="0"/>
              <a:t>Scale the system</a:t>
            </a:r>
          </a:p>
          <a:p>
            <a:r>
              <a:rPr lang="nl-NL" dirty="0" smtClean="0"/>
              <a:t>Communication between </a:t>
            </a:r>
            <a:r>
              <a:rPr lang="nl-NL" dirty="0" smtClean="0"/>
              <a:t>the two </a:t>
            </a:r>
            <a:r>
              <a:rPr lang="nl-NL" dirty="0" smtClean="0"/>
              <a:t>systems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32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87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81" y="936996"/>
            <a:ext cx="7448914" cy="3726443"/>
          </a:xfrm>
        </p:spPr>
      </p:pic>
    </p:spTree>
    <p:extLst>
      <p:ext uri="{BB962C8B-B14F-4D97-AF65-F5344CB8AC3E}">
        <p14:creationId xmlns:p14="http://schemas.microsoft.com/office/powerpoint/2010/main" val="8445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81" y="936996"/>
            <a:ext cx="7448914" cy="3726444"/>
          </a:xfrm>
        </p:spPr>
      </p:pic>
    </p:spTree>
    <p:extLst>
      <p:ext uri="{BB962C8B-B14F-4D97-AF65-F5344CB8AC3E}">
        <p14:creationId xmlns:p14="http://schemas.microsoft.com/office/powerpoint/2010/main" val="343459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83" y="1063229"/>
            <a:ext cx="5249802" cy="3940908"/>
          </a:xfrm>
        </p:spPr>
      </p:pic>
    </p:spTree>
    <p:extLst>
      <p:ext uri="{BB962C8B-B14F-4D97-AF65-F5344CB8AC3E}">
        <p14:creationId xmlns:p14="http://schemas.microsoft.com/office/powerpoint/2010/main" val="26448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64" y="1200150"/>
            <a:ext cx="6632547" cy="3486150"/>
          </a:xfrm>
        </p:spPr>
      </p:pic>
    </p:spTree>
    <p:extLst>
      <p:ext uri="{BB962C8B-B14F-4D97-AF65-F5344CB8AC3E}">
        <p14:creationId xmlns:p14="http://schemas.microsoft.com/office/powerpoint/2010/main" val="67340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60" y="4041939"/>
            <a:ext cx="1959984" cy="567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8" y="637505"/>
            <a:ext cx="8632921" cy="411961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430333" y="1468192"/>
            <a:ext cx="972354" cy="27560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533363" y="1410237"/>
            <a:ext cx="1414282" cy="27067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91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91" y="205979"/>
            <a:ext cx="6149873" cy="1661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831052"/>
            <a:ext cx="8086725" cy="97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016" y="1867283"/>
            <a:ext cx="2867025" cy="90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931" y="1968104"/>
            <a:ext cx="3286125" cy="838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27864" y="2319720"/>
            <a:ext cx="1285557" cy="1680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291" y="3861496"/>
            <a:ext cx="63817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47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06" y="1200150"/>
            <a:ext cx="6581775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36" y="2264909"/>
            <a:ext cx="76200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04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58" y="205979"/>
            <a:ext cx="6720959" cy="2222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034" y="2323345"/>
            <a:ext cx="5227606" cy="282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33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06" y="1063229"/>
            <a:ext cx="6637944" cy="3686012"/>
          </a:xfrm>
        </p:spPr>
      </p:pic>
    </p:spTree>
    <p:extLst>
      <p:ext uri="{BB962C8B-B14F-4D97-AF65-F5344CB8AC3E}">
        <p14:creationId xmlns:p14="http://schemas.microsoft.com/office/powerpoint/2010/main" val="25648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5" y="1200150"/>
            <a:ext cx="4649971" cy="34861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08" y="1086778"/>
            <a:ext cx="4801192" cy="35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42081" y="-317715"/>
            <a:ext cx="5222929" cy="6300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5" y="1063229"/>
            <a:ext cx="4187810" cy="34861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08" y="1488473"/>
            <a:ext cx="4600892" cy="297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04" y="1193858"/>
            <a:ext cx="7327574" cy="3467950"/>
          </a:xfrm>
        </p:spPr>
      </p:pic>
    </p:spTree>
    <p:extLst>
      <p:ext uri="{BB962C8B-B14F-4D97-AF65-F5344CB8AC3E}">
        <p14:creationId xmlns:p14="http://schemas.microsoft.com/office/powerpoint/2010/main" val="22902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7" y="1"/>
            <a:ext cx="3857624" cy="5143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2" y="1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98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400" y="802142"/>
            <a:ext cx="4679250" cy="35081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4" y="677638"/>
            <a:ext cx="4991842" cy="374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06" y="285750"/>
            <a:ext cx="6120103" cy="4588329"/>
          </a:xfrm>
        </p:spPr>
      </p:pic>
    </p:spTree>
    <p:extLst>
      <p:ext uri="{BB962C8B-B14F-4D97-AF65-F5344CB8AC3E}">
        <p14:creationId xmlns:p14="http://schemas.microsoft.com/office/powerpoint/2010/main" val="13803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60" y="4041939"/>
            <a:ext cx="1959984" cy="567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8" y="637505"/>
            <a:ext cx="8632920" cy="411961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430333" y="1468192"/>
            <a:ext cx="972354" cy="27560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533363" y="1410237"/>
            <a:ext cx="1414282" cy="27067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1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56" y="313701"/>
            <a:ext cx="5952144" cy="4462408"/>
          </a:xfrm>
        </p:spPr>
      </p:pic>
    </p:spTree>
    <p:extLst>
      <p:ext uri="{BB962C8B-B14F-4D97-AF65-F5344CB8AC3E}">
        <p14:creationId xmlns:p14="http://schemas.microsoft.com/office/powerpoint/2010/main" val="15821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54" y="0"/>
            <a:ext cx="29342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27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06" y="375556"/>
            <a:ext cx="5972833" cy="4477919"/>
          </a:xfrm>
        </p:spPr>
      </p:pic>
    </p:spTree>
    <p:extLst>
      <p:ext uri="{BB962C8B-B14F-4D97-AF65-F5344CB8AC3E}">
        <p14:creationId xmlns:p14="http://schemas.microsoft.com/office/powerpoint/2010/main" val="41788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06" y="302079"/>
            <a:ext cx="6078969" cy="4557490"/>
          </a:xfrm>
        </p:spPr>
      </p:pic>
    </p:spTree>
    <p:extLst>
      <p:ext uri="{BB962C8B-B14F-4D97-AF65-F5344CB8AC3E}">
        <p14:creationId xmlns:p14="http://schemas.microsoft.com/office/powerpoint/2010/main" val="13068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20" y="97970"/>
            <a:ext cx="6442001" cy="4829661"/>
          </a:xfrm>
        </p:spPr>
      </p:pic>
    </p:spTree>
    <p:extLst>
      <p:ext uri="{BB962C8B-B14F-4D97-AF65-F5344CB8AC3E}">
        <p14:creationId xmlns:p14="http://schemas.microsoft.com/office/powerpoint/2010/main" val="436910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06" y="89807"/>
            <a:ext cx="6723947" cy="5041040"/>
          </a:xfrm>
        </p:spPr>
      </p:pic>
    </p:spTree>
    <p:extLst>
      <p:ext uri="{BB962C8B-B14F-4D97-AF65-F5344CB8AC3E}">
        <p14:creationId xmlns:p14="http://schemas.microsoft.com/office/powerpoint/2010/main" val="353354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86" y="393757"/>
            <a:ext cx="5236031" cy="202370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86" y="2727424"/>
            <a:ext cx="5236031" cy="20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36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39" y="3119795"/>
            <a:ext cx="5236031" cy="2023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57" y="860160"/>
            <a:ext cx="5236031" cy="20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14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51" y="1929493"/>
            <a:ext cx="7972425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51" y="796018"/>
            <a:ext cx="79629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24730"/>
            <a:ext cx="5586753" cy="46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Reducing the light output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32" y="910218"/>
            <a:ext cx="6911735" cy="4212138"/>
          </a:xfrm>
        </p:spPr>
      </p:pic>
    </p:spTree>
    <p:extLst>
      <p:ext uri="{BB962C8B-B14F-4D97-AF65-F5344CB8AC3E}">
        <p14:creationId xmlns:p14="http://schemas.microsoft.com/office/powerpoint/2010/main" val="203470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pPr marL="0" indent="0">
              <a:buNone/>
            </a:pPr>
            <a:endParaRPr lang="nl-NL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16" y="798587"/>
            <a:ext cx="7611884" cy="2486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63106" y="3177690"/>
              <a:ext cx="5834034" cy="185420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51471"/>
                    <a:gridCol w="528256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nl-NL" b="0" dirty="0" smtClean="0"/>
                            <a:t>m</a:t>
                          </a:r>
                          <a:endParaRPr lang="en-GB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 dirty="0" smtClean="0"/>
                            <a:t>Lenght of </a:t>
                          </a:r>
                          <a14:m>
                            <m:oMath xmlns:m="http://schemas.openxmlformats.org/officeDocument/2006/math"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en-GB" b="0" dirty="0" smtClean="0"/>
                            <a:t> window</a:t>
                          </a:r>
                          <a:endParaRPr lang="en-GB" b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NL" b="0" dirty="0" smtClean="0"/>
                            <a:t>d</a:t>
                          </a:r>
                          <a:endParaRPr lang="en-GB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b="0" dirty="0" smtClean="0"/>
                            <a:t>Delay of the </a:t>
                          </a:r>
                          <a14:m>
                            <m:oMath xmlns:m="http://schemas.openxmlformats.org/officeDocument/2006/math"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en-GB" b="0" dirty="0" smtClean="0"/>
                            <a:t> window</a:t>
                          </a:r>
                          <a:endParaRPr lang="en-GB" b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T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Threshold</a:t>
                          </a:r>
                          <a:r>
                            <a:rPr lang="nl-NL" baseline="0" dirty="0" smtClean="0"/>
                            <a:t> scale factor (</a:t>
                          </a:r>
                          <a14:m>
                            <m:oMath xmlns:m="http://schemas.openxmlformats.org/officeDocument/2006/math">
                              <m:r>
                                <a:rPr lang="nl-NL" b="0" i="1" baseline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nl-NL" b="0" i="1" baseline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nl-NL" b="0" i="1" baseline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nl-NL" baseline="0" dirty="0" smtClean="0"/>
                            <a:t>)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k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Threshold offset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NL" i="1" dirty="0" smtClean="0"/>
                            <a:t>l</a:t>
                          </a:r>
                          <a:r>
                            <a:rPr lang="nl-NL" dirty="0" smtClean="0"/>
                            <a:t>/L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Threshold</a:t>
                          </a:r>
                          <a:r>
                            <a:rPr lang="nl-NL" baseline="0" dirty="0" smtClean="0"/>
                            <a:t> v</a:t>
                          </a:r>
                          <a:r>
                            <a:rPr lang="nl-NL" dirty="0" smtClean="0"/>
                            <a:t>oting system</a:t>
                          </a:r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63106" y="3177690"/>
              <a:ext cx="5834034" cy="185420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551471"/>
                    <a:gridCol w="528256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nl-NL" b="0" dirty="0" smtClean="0"/>
                            <a:t>m</a:t>
                          </a:r>
                          <a:endParaRPr lang="en-GB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611" t="-8197" r="-231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NL" b="0" dirty="0" smtClean="0"/>
                            <a:t>d</a:t>
                          </a:r>
                          <a:endParaRPr lang="en-GB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611" t="-108197" r="-231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T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611" t="-208197" r="-231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k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Threshold offset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nl-NL" i="1" dirty="0" smtClean="0"/>
                            <a:t>l</a:t>
                          </a:r>
                          <a:r>
                            <a:rPr lang="nl-NL" dirty="0" smtClean="0"/>
                            <a:t>/L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dirty="0" smtClean="0"/>
                            <a:t>Threshold</a:t>
                          </a:r>
                          <a:r>
                            <a:rPr lang="nl-NL" baseline="0" dirty="0" smtClean="0"/>
                            <a:t> v</a:t>
                          </a:r>
                          <a:r>
                            <a:rPr lang="nl-NL" dirty="0" smtClean="0"/>
                            <a:t>oting system</a:t>
                          </a:r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63106" y="81993"/>
            <a:ext cx="7106464" cy="857250"/>
          </a:xfrm>
        </p:spPr>
        <p:txBody>
          <a:bodyPr/>
          <a:lstStyle/>
          <a:p>
            <a:r>
              <a:rPr lang="nl-NL" dirty="0" smtClean="0"/>
              <a:t>Algorithm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6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67" y="0"/>
            <a:ext cx="6797426" cy="5096128"/>
          </a:xfrm>
        </p:spPr>
      </p:pic>
    </p:spTree>
    <p:extLst>
      <p:ext uri="{BB962C8B-B14F-4D97-AF65-F5344CB8AC3E}">
        <p14:creationId xmlns:p14="http://schemas.microsoft.com/office/powerpoint/2010/main" val="237539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Goals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Detect human activity</a:t>
            </a:r>
          </a:p>
          <a:p>
            <a:r>
              <a:rPr lang="nl-NL" dirty="0" smtClean="0"/>
              <a:t>Short flashes</a:t>
            </a:r>
          </a:p>
          <a:p>
            <a:r>
              <a:rPr lang="nl-NL" dirty="0" smtClean="0"/>
              <a:t>Reflections</a:t>
            </a:r>
          </a:p>
          <a:p>
            <a:endParaRPr lang="nl-NL" dirty="0"/>
          </a:p>
          <a:p>
            <a:r>
              <a:rPr lang="nl-NL" dirty="0" smtClean="0"/>
              <a:t>Save light </a:t>
            </a:r>
            <a:r>
              <a:rPr lang="nl-NL" dirty="0" smtClean="0">
                <a:sym typeface="Wingdings" panose="05000000000000000000" pitchFamily="2" charset="2"/>
              </a:rPr>
              <a:t></a:t>
            </a:r>
            <a:r>
              <a:rPr lang="nl-NL" dirty="0" smtClean="0"/>
              <a:t> Save energy!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06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2889" y="2394551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0692" y="2394549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Receiver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48495" y="2394554"/>
            <a:ext cx="1255363" cy="6664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3197528" y="3936637"/>
            <a:ext cx="2074189" cy="94539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GB" dirty="0"/>
          </a:p>
        </p:txBody>
      </p:sp>
      <p:cxnSp>
        <p:nvCxnSpPr>
          <p:cNvPr id="15" name="Curved Connector 14"/>
          <p:cNvCxnSpPr>
            <a:stCxn id="6" idx="2"/>
            <a:endCxn id="10" idx="2"/>
          </p:cNvCxnSpPr>
          <p:nvPr/>
        </p:nvCxnSpPr>
        <p:spPr>
          <a:xfrm rot="16200000" flipH="1">
            <a:off x="2424871" y="3636677"/>
            <a:ext cx="1348357" cy="196957"/>
          </a:xfrm>
          <a:prstGeom prst="curvedConnector2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6"/>
            <a:endCxn id="7" idx="2"/>
          </p:cNvCxnSpPr>
          <p:nvPr/>
        </p:nvCxnSpPr>
        <p:spPr>
          <a:xfrm flipV="1">
            <a:off x="5271717" y="3060976"/>
            <a:ext cx="116657" cy="1348359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>
            <a:off x="6016055" y="2727763"/>
            <a:ext cx="1132440" cy="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endCxn id="6" idx="0"/>
          </p:cNvCxnSpPr>
          <p:nvPr/>
        </p:nvCxnSpPr>
        <p:spPr>
          <a:xfrm rot="10800000" flipV="1">
            <a:off x="3000571" y="1282537"/>
            <a:ext cx="2464876" cy="1112013"/>
          </a:xfrm>
          <a:prstGeom prst="curvedConnector2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9" idx="0"/>
          </p:cNvCxnSpPr>
          <p:nvPr/>
        </p:nvCxnSpPr>
        <p:spPr>
          <a:xfrm rot="16200000" flipV="1">
            <a:off x="6064803" y="683180"/>
            <a:ext cx="1112018" cy="2310730"/>
          </a:xfrm>
          <a:prstGeom prst="curvedConnector2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13638" y="891094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Detection or no detection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3050384" y="34187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Light</a:t>
            </a:r>
            <a:endParaRPr lang="en-GB" dirty="0"/>
          </a:p>
        </p:txBody>
      </p:sp>
      <p:sp>
        <p:nvSpPr>
          <p:cNvPr id="51" name="TextBox 50"/>
          <p:cNvSpPr txBox="1"/>
          <p:nvPr/>
        </p:nvSpPr>
        <p:spPr>
          <a:xfrm>
            <a:off x="5388373" y="342524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Reflection</a:t>
            </a:r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6170202" y="235843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76813" y="61020"/>
            <a:ext cx="7106464" cy="857250"/>
          </a:xfrm>
        </p:spPr>
        <p:txBody>
          <a:bodyPr/>
          <a:lstStyle/>
          <a:p>
            <a:r>
              <a:rPr lang="nl-NL" dirty="0" smtClean="0"/>
              <a:t>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417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8363</TotalTime>
  <Words>598</Words>
  <Application>Microsoft Office PowerPoint</Application>
  <PresentationFormat>On-screen Show (16:9)</PresentationFormat>
  <Paragraphs>287</Paragraphs>
  <Slides>71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Cambria Math</vt:lpstr>
      <vt:lpstr>Tahoma</vt:lpstr>
      <vt:lpstr>Wingdings</vt:lpstr>
      <vt:lpstr>Office Theme</vt:lpstr>
      <vt:lpstr>Custom Design</vt:lpstr>
      <vt:lpstr>Sensing human activity with dark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Reducing the light output</vt:lpstr>
      <vt:lpstr>Goals</vt:lpstr>
      <vt:lpstr>Overview</vt:lpstr>
      <vt:lpstr>Overview</vt:lpstr>
      <vt:lpstr>Model</vt:lpstr>
      <vt:lpstr>Model results</vt:lpstr>
      <vt:lpstr>Model results</vt:lpstr>
      <vt:lpstr>Model results</vt:lpstr>
      <vt:lpstr>Overview</vt:lpstr>
      <vt:lpstr>Test setup</vt:lpstr>
      <vt:lpstr>Flash features</vt:lpstr>
      <vt:lpstr>Flash features</vt:lpstr>
      <vt:lpstr>Flash features</vt:lpstr>
      <vt:lpstr>Flash features</vt:lpstr>
      <vt:lpstr>Consecutive flash features</vt:lpstr>
      <vt:lpstr>Consecutive flash features</vt:lpstr>
      <vt:lpstr>Results</vt:lpstr>
      <vt:lpstr>Overview</vt:lpstr>
      <vt:lpstr>Noise sources</vt:lpstr>
      <vt:lpstr>Noise sources</vt:lpstr>
      <vt:lpstr>PowerPoint Presentation</vt:lpstr>
      <vt:lpstr>PowerPoint Presentation</vt:lpstr>
      <vt:lpstr>Threshold: X&gt;μ±T⋅σ</vt:lpstr>
      <vt:lpstr>Threshold: X&gt;μ±T⋅σ</vt:lpstr>
      <vt:lpstr>Threshold: X&gt;μ±T⋅σ</vt:lpstr>
      <vt:lpstr>Algorithm overview</vt:lpstr>
      <vt:lpstr>Genetic algorithm</vt:lpstr>
      <vt:lpstr>Dataset</vt:lpstr>
      <vt:lpstr>Fitness function</vt:lpstr>
      <vt:lpstr>Training results</vt:lpstr>
      <vt:lpstr>Evaluation metrics</vt:lpstr>
      <vt:lpstr>Cross evaluation</vt:lpstr>
      <vt:lpstr>R(T) and FP_r (T)</vt:lpstr>
      <vt:lpstr>Overview</vt:lpstr>
      <vt:lpstr>Results</vt:lpstr>
      <vt:lpstr>Results</vt:lpstr>
      <vt:lpstr>Conclusions</vt:lpstr>
      <vt:lpstr>Future work</vt:lpstr>
      <vt:lpstr>PowerPoint Presentation</vt:lpstr>
      <vt:lpstr>μ±T⋅σ</vt:lpstr>
      <vt:lpstr>μ±T⋅σ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 overview</vt:lpstr>
      <vt:lpstr>PowerPoint Presentation</vt:lpstr>
    </vt:vector>
  </TitlesOfParts>
  <Company>TU Delft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Hajo</cp:lastModifiedBy>
  <cp:revision>448</cp:revision>
  <dcterms:created xsi:type="dcterms:W3CDTF">2015-07-09T11:57:30Z</dcterms:created>
  <dcterms:modified xsi:type="dcterms:W3CDTF">2017-12-19T11:52:45Z</dcterms:modified>
</cp:coreProperties>
</file>